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htmlPubPr pubBrowser="v4" r:id="rId1">
    <p:sldAll/>
  </p:htmlPubPr>
  <p:webPr encoding="windows-1252"/>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Props.xml.rels><?xml version="1.0" encoding="UTF-8" standalone="yes"?>
<Relationships xmlns="http://schemas.openxmlformats.org/package/2006/relationships"><Relationship Id="rId1" Type="http://schemas.openxmlformats.org/officeDocument/2006/relationships/htmlPubSaveAs" Target="file:///C:\Users\missy\AppData\Local\Microsoft\Windows\Burn\Burn\Presentation\Conducting%20a%20Search%20in%20the%20Albuquerque%20Public%20Library.htm" TargetMode="External"/></Relationships>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6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0FAAF03-5EA6-4596-BBF9-7DD251F432F4}"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A798AA-AD59-4C73-89C7-63D90FB4D9B0}" type="slidenum">
              <a:rPr lang="en-US"/>
              <a:pPr/>
              <a:t>1</a:t>
            </a:fld>
            <a:endParaRPr lang="en-US"/>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FAAF03-5EA6-4596-BBF9-7DD251F432F4}"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279525" y="1600200"/>
            <a:ext cx="7085013" cy="1066800"/>
          </a:xfrm>
        </p:spPr>
        <p:txBody>
          <a:bodyPr/>
          <a:lstStyle>
            <a:lvl1pPr>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279525" y="2819400"/>
            <a:ext cx="5256213" cy="1143000"/>
          </a:xfrm>
        </p:spPr>
        <p:txBody>
          <a:bodyPr/>
          <a:lstStyle>
            <a:lvl1pPr marL="0" indent="0">
              <a:buFontTx/>
              <a:buNone/>
              <a:defRPr/>
            </a:lvl1pPr>
          </a:lstStyle>
          <a:p>
            <a:r>
              <a:rPr lang="en-US" smtClean="0"/>
              <a:t>Click to edit Master subtitle style</a:t>
            </a:r>
            <a:endParaRPr lang="en-US"/>
          </a:p>
        </p:txBody>
      </p:sp>
      <p:sp>
        <p:nvSpPr>
          <p:cNvPr id="3076" name="Rectangle 4"/>
          <p:cNvSpPr>
            <a:spLocks noGrp="1" noChangeArrowheads="1"/>
          </p:cNvSpPr>
          <p:nvPr>
            <p:ph type="dt" sz="half" idx="2"/>
          </p:nvPr>
        </p:nvSpPr>
        <p:spPr/>
        <p:txBody>
          <a:bodyPr/>
          <a:lstStyle>
            <a:lvl1pPr>
              <a:defRPr/>
            </a:lvl1pPr>
          </a:lstStyle>
          <a:p>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3078" name="Rectangle 6"/>
          <p:cNvSpPr>
            <a:spLocks noGrp="1" noChangeArrowheads="1"/>
          </p:cNvSpPr>
          <p:nvPr>
            <p:ph type="sldNum" sz="quarter" idx="4"/>
          </p:nvPr>
        </p:nvSpPr>
        <p:spPr/>
        <p:txBody>
          <a:bodyPr/>
          <a:lstStyle>
            <a:lvl1pPr>
              <a:defRPr/>
            </a:lvl1pPr>
          </a:lstStyle>
          <a:p>
            <a:fld id="{B0FF590A-10C6-4FCB-95CE-5ABC74697749}"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4351776-4DA1-4C22-A91E-401C43C52FB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4475" y="685800"/>
            <a:ext cx="1771650" cy="5440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9525" y="685800"/>
            <a:ext cx="5162550" cy="5440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4AA7210-B34B-42E1-AAFB-0154AD24B1C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90A7856-4341-40D9-ABFC-83B9C5D04FB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30820FD-0F0F-4D34-A487-710F3536BC5A}"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95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846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C42B4FF-82A0-4B57-AEF3-065468DE7023}"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F1FD6706-0E21-40D9-9F91-00E81ED40567}"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2FDDE8E-8DE3-4F9C-94FC-59969D73099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C31B2C7-3CCB-4C96-9450-85CD2D63B70D}"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5300F70-532A-4CCE-B936-840711FC8D16}"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6CF8719-7460-4D54-9081-9CC930330BDD}"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79525" y="685800"/>
            <a:ext cx="7086600" cy="7318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279525" y="1600200"/>
            <a:ext cx="5257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1" name="Rectangle 7"/>
          <p:cNvSpPr>
            <a:spLocks noGrp="1" noChangeArrowheads="1"/>
          </p:cNvSpPr>
          <p:nvPr>
            <p:ph type="dt" sz="half" idx="2"/>
          </p:nvPr>
        </p:nvSpPr>
        <p:spPr bwMode="auto">
          <a:xfrm>
            <a:off x="457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endParaRPr lang="en-US"/>
          </a:p>
        </p:txBody>
      </p:sp>
      <p:sp>
        <p:nvSpPr>
          <p:cNvPr id="1032" name="Rectangle 8"/>
          <p:cNvSpPr>
            <a:spLocks noGrp="1" noChangeArrowheads="1"/>
          </p:cNvSpPr>
          <p:nvPr>
            <p:ph type="ftr" sz="quarter" idx="3"/>
          </p:nvPr>
        </p:nvSpPr>
        <p:spPr bwMode="auto">
          <a:xfrm>
            <a:off x="3124200" y="6429375"/>
            <a:ext cx="2895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defRPr>
            </a:lvl1pPr>
          </a:lstStyle>
          <a:p>
            <a:endParaRPr lang="en-US"/>
          </a:p>
        </p:txBody>
      </p:sp>
      <p:sp>
        <p:nvSpPr>
          <p:cNvPr id="1033" name="Rectangle 9"/>
          <p:cNvSpPr>
            <a:spLocks noGrp="1" noChangeArrowheads="1"/>
          </p:cNvSpPr>
          <p:nvPr>
            <p:ph type="sldNum" sz="quarter" idx="4"/>
          </p:nvPr>
        </p:nvSpPr>
        <p:spPr bwMode="auto">
          <a:xfrm>
            <a:off x="6553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fld id="{F360C115-9D19-4ED3-9040-A929B1FF649F}"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3600">
          <a:solidFill>
            <a:schemeClr val="tx2"/>
          </a:solidFill>
          <a:latin typeface="+mj-lt"/>
          <a:ea typeface="+mj-ea"/>
          <a:cs typeface="+mj-cs"/>
        </a:defRPr>
      </a:lvl1pPr>
      <a:lvl2pPr algn="l" rtl="0" eaLnBrk="1" fontAlgn="base" hangingPunct="1">
        <a:spcBef>
          <a:spcPct val="0"/>
        </a:spcBef>
        <a:spcAft>
          <a:spcPct val="0"/>
        </a:spcAft>
        <a:defRPr sz="3600">
          <a:solidFill>
            <a:schemeClr val="tx2"/>
          </a:solidFill>
          <a:latin typeface="Century Gothic" pitchFamily="34" charset="0"/>
        </a:defRPr>
      </a:lvl2pPr>
      <a:lvl3pPr algn="l" rtl="0" eaLnBrk="1" fontAlgn="base" hangingPunct="1">
        <a:spcBef>
          <a:spcPct val="0"/>
        </a:spcBef>
        <a:spcAft>
          <a:spcPct val="0"/>
        </a:spcAft>
        <a:defRPr sz="3600">
          <a:solidFill>
            <a:schemeClr val="tx2"/>
          </a:solidFill>
          <a:latin typeface="Century Gothic" pitchFamily="34" charset="0"/>
        </a:defRPr>
      </a:lvl3pPr>
      <a:lvl4pPr algn="l" rtl="0" eaLnBrk="1" fontAlgn="base" hangingPunct="1">
        <a:spcBef>
          <a:spcPct val="0"/>
        </a:spcBef>
        <a:spcAft>
          <a:spcPct val="0"/>
        </a:spcAft>
        <a:defRPr sz="3600">
          <a:solidFill>
            <a:schemeClr val="tx2"/>
          </a:solidFill>
          <a:latin typeface="Century Gothic" pitchFamily="34" charset="0"/>
        </a:defRPr>
      </a:lvl4pPr>
      <a:lvl5pPr algn="l" rtl="0" eaLnBrk="1" fontAlgn="base" hangingPunct="1">
        <a:spcBef>
          <a:spcPct val="0"/>
        </a:spcBef>
        <a:spcAft>
          <a:spcPct val="0"/>
        </a:spcAft>
        <a:defRPr sz="3600">
          <a:solidFill>
            <a:schemeClr val="tx2"/>
          </a:solidFill>
          <a:latin typeface="Century Gothic" pitchFamily="34" charset="0"/>
        </a:defRPr>
      </a:lvl5pPr>
      <a:lvl6pPr marL="457200" algn="l" rtl="0" eaLnBrk="1" fontAlgn="base" hangingPunct="1">
        <a:spcBef>
          <a:spcPct val="0"/>
        </a:spcBef>
        <a:spcAft>
          <a:spcPct val="0"/>
        </a:spcAft>
        <a:defRPr sz="3600">
          <a:solidFill>
            <a:schemeClr val="tx2"/>
          </a:solidFill>
          <a:latin typeface="Century Gothic" pitchFamily="34" charset="0"/>
        </a:defRPr>
      </a:lvl6pPr>
      <a:lvl7pPr marL="914400" algn="l" rtl="0" eaLnBrk="1" fontAlgn="base" hangingPunct="1">
        <a:spcBef>
          <a:spcPct val="0"/>
        </a:spcBef>
        <a:spcAft>
          <a:spcPct val="0"/>
        </a:spcAft>
        <a:defRPr sz="3600">
          <a:solidFill>
            <a:schemeClr val="tx2"/>
          </a:solidFill>
          <a:latin typeface="Century Gothic" pitchFamily="34" charset="0"/>
        </a:defRPr>
      </a:lvl7pPr>
      <a:lvl8pPr marL="1371600" algn="l" rtl="0" eaLnBrk="1" fontAlgn="base" hangingPunct="1">
        <a:spcBef>
          <a:spcPct val="0"/>
        </a:spcBef>
        <a:spcAft>
          <a:spcPct val="0"/>
        </a:spcAft>
        <a:defRPr sz="3600">
          <a:solidFill>
            <a:schemeClr val="tx2"/>
          </a:solidFill>
          <a:latin typeface="Century Gothic" pitchFamily="34" charset="0"/>
        </a:defRPr>
      </a:lvl8pPr>
      <a:lvl9pPr marL="1828800" algn="l" rtl="0" eaLnBrk="1" fontAlgn="base" hangingPunct="1">
        <a:spcBef>
          <a:spcPct val="0"/>
        </a:spcBef>
        <a:spcAft>
          <a:spcPct val="0"/>
        </a:spcAft>
        <a:defRPr sz="3600">
          <a:solidFill>
            <a:schemeClr val="tx2"/>
          </a:solidFill>
          <a:latin typeface="Century Gothic" pitchFamily="34" charset="0"/>
        </a:defRPr>
      </a:lvl9pPr>
    </p:titleStyle>
    <p:body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audio" Target="../media/audio1.wav"/><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slide" Target="slide2.xml"/></Relationships>
</file>

<file path=ppt/slides/_rels/slide2.xml.rels><?xml version="1.0" encoding="UTF-8" standalone="yes"?>
<Relationships xmlns="http://schemas.openxmlformats.org/package/2006/relationships"><Relationship Id="rId3" Type="http://schemas.openxmlformats.org/officeDocument/2006/relationships/hyperlink" Target="http://albuq.cabq.gov/" TargetMode="External"/><Relationship Id="rId2" Type="http://schemas.openxmlformats.org/officeDocument/2006/relationships/slideLayout" Target="../slideLayouts/slideLayout2.xml"/><Relationship Id="rId1" Type="http://schemas.openxmlformats.org/officeDocument/2006/relationships/audio" Target="../media/audio2.wav"/><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slide" Target="slide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9.xml"/><Relationship Id="rId1" Type="http://schemas.openxmlformats.org/officeDocument/2006/relationships/audio" Target="../media/audio3.wav"/><Relationship Id="rId6" Type="http://schemas.openxmlformats.org/officeDocument/2006/relationships/image" Target="../media/image6.png"/><Relationship Id="rId5" Type="http://schemas.openxmlformats.org/officeDocument/2006/relationships/image" Target="../media/image2.png"/><Relationship Id="rId4" Type="http://schemas.openxmlformats.org/officeDocument/2006/relationships/slide" Target="slide4.xml"/></Relationships>
</file>

<file path=ppt/slides/_rels/slide4.xml.rels><?xml version="1.0" encoding="UTF-8" standalone="yes"?>
<Relationships xmlns="http://schemas.openxmlformats.org/package/2006/relationships"><Relationship Id="rId8" Type="http://schemas.openxmlformats.org/officeDocument/2006/relationships/hyperlink" Target="http://albuq.cabq.gov/ftlist" TargetMode="External"/><Relationship Id="rId13" Type="http://schemas.openxmlformats.org/officeDocument/2006/relationships/image" Target="../media/image8.png"/><Relationship Id="rId3" Type="http://schemas.openxmlformats.org/officeDocument/2006/relationships/notesSlide" Target="../notesSlides/notesSlide2.xml"/><Relationship Id="rId7" Type="http://schemas.openxmlformats.org/officeDocument/2006/relationships/hyperlink" Target="http://albuq.cabq.gov/screens/libinfo.html" TargetMode="External"/><Relationship Id="rId12"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audio" Target="../media/audio4.wav"/><Relationship Id="rId6" Type="http://schemas.openxmlformats.org/officeDocument/2006/relationships/hyperlink" Target="https://albuq.cabq.gov/acquire" TargetMode="External"/><Relationship Id="rId11" Type="http://schemas.openxmlformats.org/officeDocument/2006/relationships/slide" Target="slide5.xml"/><Relationship Id="rId5" Type="http://schemas.openxmlformats.org/officeDocument/2006/relationships/hyperlink" Target="https://albuq.cabq.gov/patroninfo" TargetMode="External"/><Relationship Id="rId10" Type="http://schemas.openxmlformats.org/officeDocument/2006/relationships/hyperlink" Target="http://albuq.cabq.gov/screens/help_index.html" TargetMode="External"/><Relationship Id="rId4" Type="http://schemas.openxmlformats.org/officeDocument/2006/relationships/image" Target="../media/image7.png"/><Relationship Id="rId9" Type="http://schemas.openxmlformats.org/officeDocument/2006/relationships/hyperlink" Target="http://albuq.cabq.gov/search/Y"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6.xml"/><Relationship Id="rId1" Type="http://schemas.openxmlformats.org/officeDocument/2006/relationships/audio" Target="../media/audio5.wav"/><Relationship Id="rId6" Type="http://schemas.openxmlformats.org/officeDocument/2006/relationships/image" Target="../media/image10.png"/><Relationship Id="rId5" Type="http://schemas.openxmlformats.org/officeDocument/2006/relationships/image" Target="../media/image2.png"/><Relationship Id="rId4" Type="http://schemas.openxmlformats.org/officeDocument/2006/relationships/slide" Target="slide6.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0.png"/><Relationship Id="rId2" Type="http://schemas.openxmlformats.org/officeDocument/2006/relationships/slideLayout" Target="../slideLayouts/slideLayout6.xml"/><Relationship Id="rId1" Type="http://schemas.openxmlformats.org/officeDocument/2006/relationships/audio" Target="../media/audio6.wav"/><Relationship Id="rId6" Type="http://schemas.openxmlformats.org/officeDocument/2006/relationships/image" Target="../media/image2.png"/><Relationship Id="rId5" Type="http://schemas.openxmlformats.org/officeDocument/2006/relationships/slide" Target="slide7.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3.png"/><Relationship Id="rId7" Type="http://schemas.openxmlformats.org/officeDocument/2006/relationships/slide" Target="slide8.xml"/><Relationship Id="rId2" Type="http://schemas.openxmlformats.org/officeDocument/2006/relationships/slideLayout" Target="../slideLayouts/slideLayout6.xml"/><Relationship Id="rId1" Type="http://schemas.openxmlformats.org/officeDocument/2006/relationships/audio" Target="../media/audio7.wav"/><Relationship Id="rId6" Type="http://schemas.openxmlformats.org/officeDocument/2006/relationships/image" Target="../media/image15.png"/><Relationship Id="rId5" Type="http://schemas.openxmlformats.org/officeDocument/2006/relationships/hyperlink" Target="http://albuq.cabq.gov/search/Y" TargetMode="External"/><Relationship Id="rId4" Type="http://schemas.openxmlformats.org/officeDocument/2006/relationships/image" Target="../media/image14.png"/><Relationship Id="rId9"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hyperlink" Target="http://www.cabq.gov/library/" TargetMode="External"/><Relationship Id="rId2" Type="http://schemas.openxmlformats.org/officeDocument/2006/relationships/slideLayout" Target="../slideLayouts/slideLayout7.xml"/><Relationship Id="rId1" Type="http://schemas.openxmlformats.org/officeDocument/2006/relationships/audio" Target="../media/audio8.wav"/><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295400" y="838200"/>
            <a:ext cx="7085013" cy="2286000"/>
          </a:xfrm>
        </p:spPr>
        <p:txBody>
          <a:bodyPr/>
          <a:lstStyle/>
          <a:p>
            <a:pPr algn="ctr"/>
            <a:r>
              <a:rPr lang="en-US" sz="4800" b="1" dirty="0">
                <a:solidFill>
                  <a:schemeClr val="tx2"/>
                </a:solidFill>
                <a:latin typeface="Arabic Typesetting" pitchFamily="66" charset="-78"/>
                <a:cs typeface="Arabic Typesetting" pitchFamily="66" charset="-78"/>
              </a:rPr>
              <a:t>Conducting a Search in the Albuquerque Public Library Catalog</a:t>
            </a:r>
            <a:r>
              <a:rPr lang="en-US" dirty="0">
                <a:solidFill>
                  <a:schemeClr val="tx2"/>
                </a:solidFill>
                <a:latin typeface="+mj-lt"/>
                <a:ea typeface="+mj-ea"/>
                <a:cs typeface="+mj-cs"/>
              </a:rPr>
              <a:t/>
            </a:r>
            <a:br>
              <a:rPr lang="en-US" dirty="0">
                <a:solidFill>
                  <a:schemeClr val="tx2"/>
                </a:solidFill>
                <a:latin typeface="+mj-lt"/>
                <a:ea typeface="+mj-ea"/>
                <a:cs typeface="+mj-cs"/>
              </a:rPr>
            </a:br>
            <a:endParaRPr lang="en-US" dirty="0"/>
          </a:p>
        </p:txBody>
      </p:sp>
      <p:pic>
        <p:nvPicPr>
          <p:cNvPr id="7" name="Picture 1" descr="C:\Users\Missy\AppData\Local\Microsoft\Windows\Temporary Internet Files\Content.IE5\GUPCY48F\MCj04352330000[1].png">
            <a:hlinkClick r:id="rId4" action="ppaction://hlinksldjump"/>
          </p:cNvPr>
          <p:cNvPicPr>
            <a:picLocks noChangeAspect="1" noChangeArrowheads="1"/>
          </p:cNvPicPr>
          <p:nvPr/>
        </p:nvPicPr>
        <p:blipFill>
          <a:blip r:embed="rId5" cstate="print"/>
          <a:srcRect/>
          <a:stretch>
            <a:fillRect/>
          </a:stretch>
        </p:blipFill>
        <p:spPr bwMode="auto">
          <a:xfrm>
            <a:off x="533400" y="6096000"/>
            <a:ext cx="471007" cy="192538"/>
          </a:xfrm>
          <a:prstGeom prst="rect">
            <a:avLst/>
          </a:prstGeom>
          <a:noFill/>
        </p:spPr>
      </p:pic>
      <p:pic>
        <p:nvPicPr>
          <p:cNvPr id="4" name="begin">
            <a:hlinkClick r:id="" action="ppaction://media"/>
          </p:cNvPr>
          <p:cNvPicPr>
            <a:picLocks noRot="1" noChangeAspect="1"/>
          </p:cNvPicPr>
          <p:nvPr>
            <a:wavAudioFile r:embed="rId1" name="begin"/>
          </p:nvPr>
        </p:nvPicPr>
        <p:blipFill>
          <a:blip r:embed="rId6"/>
          <a:stretch>
            <a:fillRect/>
          </a:stretch>
        </p:blipFill>
        <p:spPr>
          <a:xfrm>
            <a:off x="7543800" y="3124200"/>
            <a:ext cx="304800" cy="304800"/>
          </a:xfrm>
          <a:prstGeom prst="rect">
            <a:avLst/>
          </a:prstGeom>
        </p:spPr>
      </p:pic>
    </p:spTree>
  </p:cSld>
  <p:clrMapOvr>
    <a:masterClrMapping/>
  </p:clrMapOvr>
  <p:transition>
    <p:newsflash/>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0050"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chemeClr val="tx1"/>
                </a:solidFill>
                <a:latin typeface="+mn-lt"/>
                <a:ea typeface="+mn-ea"/>
                <a:cs typeface="+mn-cs"/>
              </a:rPr>
              <a:t>Albuquerque's </a:t>
            </a:r>
            <a:r>
              <a:rPr lang="en-US" dirty="0">
                <a:solidFill>
                  <a:schemeClr val="tx1"/>
                </a:solidFill>
                <a:latin typeface="+mn-lt"/>
                <a:ea typeface="+mn-ea"/>
                <a:cs typeface="+mn-cs"/>
              </a:rPr>
              <a:t>Public </a:t>
            </a:r>
            <a:r>
              <a:rPr lang="en-US" dirty="0" smtClean="0">
                <a:solidFill>
                  <a:schemeClr val="tx1"/>
                </a:solidFill>
                <a:latin typeface="+mn-lt"/>
                <a:ea typeface="+mn-ea"/>
                <a:cs typeface="+mn-cs"/>
              </a:rPr>
              <a:t>Library </a:t>
            </a:r>
            <a:r>
              <a:rPr lang="en-US" dirty="0">
                <a:solidFill>
                  <a:schemeClr val="tx1"/>
                </a:solidFill>
                <a:latin typeface="+mn-lt"/>
                <a:ea typeface="+mn-ea"/>
                <a:cs typeface="+mn-cs"/>
              </a:rPr>
              <a:t>Catalog is simple to use. </a:t>
            </a:r>
            <a:endParaRPr lang="en-US" dirty="0" smtClean="0">
              <a:solidFill>
                <a:schemeClr val="tx1"/>
              </a:solidFill>
              <a:latin typeface="+mn-lt"/>
              <a:ea typeface="+mn-ea"/>
              <a:cs typeface="+mn-cs"/>
            </a:endParaRPr>
          </a:p>
          <a:p>
            <a:r>
              <a:rPr lang="en-US" dirty="0" smtClean="0">
                <a:solidFill>
                  <a:schemeClr val="tx1"/>
                </a:solidFill>
                <a:latin typeface="+mn-lt"/>
                <a:ea typeface="+mn-ea"/>
                <a:cs typeface="+mn-cs"/>
              </a:rPr>
              <a:t>It is available online and at each of our 17 locations.</a:t>
            </a:r>
          </a:p>
          <a:p>
            <a:r>
              <a:rPr lang="en-US" dirty="0" smtClean="0"/>
              <a:t>We will begin with the list of tabs and an explanation of the items on the </a:t>
            </a:r>
            <a:r>
              <a:rPr lang="en-US" dirty="0" smtClean="0">
                <a:hlinkClick r:id="rId3"/>
              </a:rPr>
              <a:t>browsing page</a:t>
            </a:r>
            <a:r>
              <a:rPr lang="en-US" dirty="0" smtClean="0"/>
              <a:t>.</a:t>
            </a:r>
            <a:r>
              <a:rPr lang="en-US" dirty="0" smtClean="0">
                <a:solidFill>
                  <a:schemeClr val="tx1"/>
                </a:solidFill>
                <a:latin typeface="+mn-lt"/>
                <a:ea typeface="+mn-ea"/>
                <a:cs typeface="+mn-cs"/>
              </a:rPr>
              <a:t> </a:t>
            </a:r>
            <a:endParaRPr lang="en-US" dirty="0"/>
          </a:p>
        </p:txBody>
      </p:sp>
      <p:pic>
        <p:nvPicPr>
          <p:cNvPr id="4" name="Picture 1" descr="C:\Users\Missy\AppData\Local\Microsoft\Windows\Temporary Internet Files\Content.IE5\GUPCY48F\MCj04352330000[1].png">
            <a:hlinkClick r:id="rId4" action="ppaction://hlinksldjump"/>
          </p:cNvPr>
          <p:cNvPicPr>
            <a:picLocks noChangeAspect="1" noChangeArrowheads="1"/>
          </p:cNvPicPr>
          <p:nvPr/>
        </p:nvPicPr>
        <p:blipFill>
          <a:blip r:embed="rId5" cstate="print"/>
          <a:srcRect/>
          <a:stretch>
            <a:fillRect/>
          </a:stretch>
        </p:blipFill>
        <p:spPr bwMode="auto">
          <a:xfrm>
            <a:off x="533400" y="6096000"/>
            <a:ext cx="471007" cy="192538"/>
          </a:xfrm>
          <a:prstGeom prst="rect">
            <a:avLst/>
          </a:prstGeom>
          <a:noFill/>
        </p:spPr>
      </p:pic>
      <p:pic>
        <p:nvPicPr>
          <p:cNvPr id="6" name="Recorded Sound">
            <a:hlinkClick r:id="" action="ppaction://media"/>
          </p:cNvPr>
          <p:cNvPicPr>
            <a:picLocks noRot="1" noChangeAspect="1"/>
          </p:cNvPicPr>
          <p:nvPr>
            <a:wavAudioFile r:embed="rId1" name="Recorded Sound"/>
          </p:nvPr>
        </p:nvPicPr>
        <p:blipFill>
          <a:blip r:embed="rId6"/>
          <a:stretch>
            <a:fillRect/>
          </a:stretch>
        </p:blipFill>
        <p:spPr>
          <a:xfrm>
            <a:off x="7543800" y="32004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9100"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Text Placeholder 3"/>
          <p:cNvSpPr>
            <a:spLocks noGrp="1"/>
          </p:cNvSpPr>
          <p:nvPr>
            <p:ph type="body" sz="half" idx="2"/>
          </p:nvPr>
        </p:nvSpPr>
        <p:spPr/>
        <p:txBody>
          <a:bodyPr/>
          <a:lstStyle/>
          <a:p>
            <a:endParaRPr lang="en-US"/>
          </a:p>
        </p:txBody>
      </p:sp>
      <p:pic>
        <p:nvPicPr>
          <p:cNvPr id="5" name="Picture Placeholder 4" descr="Project04.png"/>
          <p:cNvPicPr>
            <a:picLocks noGrp="1"/>
          </p:cNvPicPr>
          <p:nvPr>
            <p:ph type="pic" idx="1"/>
          </p:nvPr>
        </p:nvPicPr>
        <p:blipFill>
          <a:blip r:embed="rId3"/>
          <a:srcRect l="12174" r="12174"/>
          <a:stretch>
            <a:fillRect/>
          </a:stretch>
        </p:blipFill>
        <p:spPr>
          <a:xfrm>
            <a:off x="1066800" y="685800"/>
            <a:ext cx="5715000" cy="5105400"/>
          </a:xfrm>
          <a:prstGeom prst="rect">
            <a:avLst/>
          </a:prstGeom>
        </p:spPr>
      </p:pic>
      <p:pic>
        <p:nvPicPr>
          <p:cNvPr id="6" name="Picture 1" descr="C:\Users\Missy\AppData\Local\Microsoft\Windows\Temporary Internet Files\Content.IE5\GUPCY48F\MCj04352330000[1].png">
            <a:hlinkClick r:id="rId4" action="ppaction://hlinksldjump"/>
          </p:cNvPr>
          <p:cNvPicPr>
            <a:picLocks noChangeAspect="1" noChangeArrowheads="1"/>
          </p:cNvPicPr>
          <p:nvPr/>
        </p:nvPicPr>
        <p:blipFill>
          <a:blip r:embed="rId5" cstate="print"/>
          <a:srcRect/>
          <a:stretch>
            <a:fillRect/>
          </a:stretch>
        </p:blipFill>
        <p:spPr bwMode="auto">
          <a:xfrm>
            <a:off x="533400" y="6096000"/>
            <a:ext cx="471007" cy="192538"/>
          </a:xfrm>
          <a:prstGeom prst="rect">
            <a:avLst/>
          </a:prstGeom>
          <a:noFill/>
        </p:spPr>
      </p:pic>
      <p:pic>
        <p:nvPicPr>
          <p:cNvPr id="7" name="Recorded Sound">
            <a:hlinkClick r:id="" action="ppaction://media"/>
          </p:cNvPr>
          <p:cNvPicPr>
            <a:picLocks noRot="1" noChangeAspect="1"/>
          </p:cNvPicPr>
          <p:nvPr>
            <a:wavAudioFile r:embed="rId1" name="Recorded Sound"/>
          </p:nvPr>
        </p:nvPicPr>
        <p:blipFill>
          <a:blip r:embed="rId6"/>
          <a:stretch>
            <a:fillRect/>
          </a:stretch>
        </p:blipFill>
        <p:spPr>
          <a:xfrm>
            <a:off x="7467600" y="31242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9650"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roject13.png"/>
          <p:cNvPicPr>
            <a:picLocks noChangeAspect="1"/>
          </p:cNvPicPr>
          <p:nvPr/>
        </p:nvPicPr>
        <p:blipFill>
          <a:blip r:embed="rId4"/>
          <a:stretch>
            <a:fillRect/>
          </a:stretch>
        </p:blipFill>
        <p:spPr>
          <a:xfrm>
            <a:off x="5562600" y="533400"/>
            <a:ext cx="3071461" cy="2743200"/>
          </a:xfrm>
          <a:prstGeom prst="rect">
            <a:avLst/>
          </a:prstGeom>
        </p:spPr>
      </p:pic>
      <p:sp>
        <p:nvSpPr>
          <p:cNvPr id="8201" name="Rectangle 9"/>
          <p:cNvSpPr>
            <a:spLocks noChangeArrowheads="1"/>
          </p:cNvSpPr>
          <p:nvPr/>
        </p:nvSpPr>
        <p:spPr bwMode="auto">
          <a:xfrm>
            <a:off x="685800" y="-3505200"/>
            <a:ext cx="5410200" cy="10056599"/>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50" b="1" i="0" u="none" strike="noStrike" cap="none" normalizeH="0" baseline="0" dirty="0" smtClean="0">
              <a:ln>
                <a:noFill/>
              </a:ln>
              <a:solidFill>
                <a:schemeClr val="tx1"/>
              </a:solidFill>
              <a:effectLst/>
              <a:latin typeface="Arial" pitchFamily="34" charset="0"/>
              <a:ea typeface="Times New Roman" pitchFamily="18" charset="0"/>
              <a:cs typeface="Arabic Typesetting"/>
              <a:hlinkClick r:id="rId5"/>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850" b="1" dirty="0">
              <a:latin typeface="Arial" pitchFamily="34" charset="0"/>
              <a:ea typeface="Times New Roman" pitchFamily="18" charset="0"/>
              <a:cs typeface="Arabic Typesetting"/>
              <a:hlinkClick r:id="rId5"/>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50" b="1" i="0" u="none" strike="noStrike" cap="none" normalizeH="0" baseline="0" dirty="0" smtClean="0">
              <a:ln>
                <a:noFill/>
              </a:ln>
              <a:solidFill>
                <a:schemeClr val="tx1"/>
              </a:solidFill>
              <a:effectLst/>
              <a:latin typeface="Arial" pitchFamily="34" charset="0"/>
              <a:ea typeface="Times New Roman" pitchFamily="18" charset="0"/>
              <a:cs typeface="Arabic Typesetting"/>
              <a:hlinkClick r:id="rId5"/>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850" b="1" dirty="0">
              <a:latin typeface="Arial" pitchFamily="34" charset="0"/>
              <a:ea typeface="Times New Roman" pitchFamily="18" charset="0"/>
              <a:cs typeface="Arabic Typesetting"/>
              <a:hlinkClick r:id="rId5"/>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50" b="1" i="0" u="none" strike="noStrike" cap="none" normalizeH="0" baseline="0" dirty="0" smtClean="0">
              <a:ln>
                <a:noFill/>
              </a:ln>
              <a:solidFill>
                <a:schemeClr val="tx1"/>
              </a:solidFill>
              <a:effectLst/>
              <a:latin typeface="Arial" pitchFamily="34" charset="0"/>
              <a:ea typeface="Times New Roman" pitchFamily="18" charset="0"/>
              <a:cs typeface="Arabic Typesetting"/>
              <a:hlinkClick r:id="rId5"/>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850" b="1" dirty="0">
              <a:latin typeface="Arial" pitchFamily="34" charset="0"/>
              <a:ea typeface="Times New Roman" pitchFamily="18" charset="0"/>
              <a:cs typeface="Arabic Typesetting"/>
              <a:hlinkClick r:id="rId5"/>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50" b="1" i="0" u="none" strike="noStrike" cap="none" normalizeH="0" baseline="0" dirty="0" smtClean="0">
              <a:ln>
                <a:noFill/>
              </a:ln>
              <a:solidFill>
                <a:schemeClr val="tx1"/>
              </a:solidFill>
              <a:effectLst/>
              <a:latin typeface="Arial" pitchFamily="34" charset="0"/>
              <a:ea typeface="Times New Roman" pitchFamily="18" charset="0"/>
              <a:cs typeface="Arabic Typesetting"/>
              <a:hlinkClick r:id="rId5"/>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850" b="1" dirty="0">
              <a:latin typeface="Arial" pitchFamily="34" charset="0"/>
              <a:ea typeface="Times New Roman" pitchFamily="18" charset="0"/>
              <a:cs typeface="Arabic Typesetting"/>
              <a:hlinkClick r:id="rId5"/>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50" b="1" i="0" u="none" strike="noStrike" cap="none" normalizeH="0" baseline="0" dirty="0" smtClean="0">
              <a:ln>
                <a:noFill/>
              </a:ln>
              <a:solidFill>
                <a:schemeClr val="tx1"/>
              </a:solidFill>
              <a:effectLst/>
              <a:latin typeface="Arial" pitchFamily="34" charset="0"/>
              <a:ea typeface="Times New Roman" pitchFamily="18" charset="0"/>
              <a:cs typeface="Arabic Typesetting"/>
              <a:hlinkClick r:id="rId5"/>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850" b="1" dirty="0">
              <a:latin typeface="Arial" pitchFamily="34" charset="0"/>
              <a:ea typeface="Times New Roman" pitchFamily="18" charset="0"/>
              <a:cs typeface="Arabic Typesetting"/>
              <a:hlinkClick r:id="rId5"/>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50" b="1" i="0" u="none" strike="noStrike" cap="none" normalizeH="0" baseline="0" dirty="0" smtClean="0">
              <a:ln>
                <a:noFill/>
              </a:ln>
              <a:solidFill>
                <a:schemeClr val="tx1"/>
              </a:solidFill>
              <a:effectLst/>
              <a:latin typeface="Arial" pitchFamily="34" charset="0"/>
              <a:ea typeface="Times New Roman" pitchFamily="18" charset="0"/>
              <a:cs typeface="Arabic Typesetting"/>
              <a:hlinkClick r:id="rId5"/>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850" b="1" dirty="0">
              <a:latin typeface="Arial" pitchFamily="34" charset="0"/>
              <a:ea typeface="Times New Roman" pitchFamily="18" charset="0"/>
              <a:cs typeface="Arabic Typesetting"/>
              <a:hlinkClick r:id="rId5"/>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50" b="1" i="0" u="none" strike="noStrike" cap="none" normalizeH="0" baseline="0" dirty="0" smtClean="0">
              <a:ln>
                <a:noFill/>
              </a:ln>
              <a:solidFill>
                <a:schemeClr val="tx1"/>
              </a:solidFill>
              <a:effectLst/>
              <a:latin typeface="Arial" pitchFamily="34" charset="0"/>
              <a:ea typeface="Times New Roman" pitchFamily="18" charset="0"/>
              <a:cs typeface="Arabic Typesetting"/>
              <a:hlinkClick r:id="rId5"/>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850" b="1" dirty="0">
              <a:latin typeface="Arial" pitchFamily="34" charset="0"/>
              <a:ea typeface="Times New Roman" pitchFamily="18" charset="0"/>
              <a:cs typeface="Arabic Typesetting"/>
              <a:hlinkClick r:id="rId5"/>
            </a:endParaRPr>
          </a:p>
          <a:p>
            <a:pPr marL="0" marR="0" lvl="0" indent="0" defTabSz="914400" rtl="0" eaLnBrk="1" fontAlgn="base" latinLnBrk="0" hangingPunct="1">
              <a:lnSpc>
                <a:spcPct val="100000"/>
              </a:lnSpc>
              <a:spcBef>
                <a:spcPct val="0"/>
              </a:spcBef>
              <a:spcAft>
                <a:spcPct val="0"/>
              </a:spcAft>
              <a:buClrTx/>
              <a:buSzTx/>
              <a:buFontTx/>
              <a:buNone/>
              <a:tabLst/>
            </a:pPr>
            <a:r>
              <a:rPr kumimoji="0" lang="en-US" sz="1850" b="1"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hlinkClick r:id="rId5"/>
              </a:rPr>
              <a:t>My Account</a:t>
            </a:r>
            <a:r>
              <a:rPr kumimoji="0" lang="en-US" sz="1850" b="1"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rPr>
              <a:t>:</a:t>
            </a:r>
            <a:r>
              <a:rPr kumimoji="0" lang="en-US" sz="1850" b="0"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rPr>
              <a:t> This is the link you would take in order </a:t>
            </a:r>
            <a:r>
              <a:rPr kumimoji="0" lang="en-US" sz="1850" b="0"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rPr>
              <a:t>to </a:t>
            </a:r>
            <a:r>
              <a:rPr kumimoji="0" lang="en-US" sz="1850" b="0"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rPr>
              <a:t>access your own library card account. You will </a:t>
            </a:r>
            <a:r>
              <a:rPr lang="en-US" sz="1850" dirty="0" smtClean="0">
                <a:latin typeface="Arabic Typesetting" pitchFamily="66" charset="-78"/>
                <a:ea typeface="Times New Roman" pitchFamily="18" charset="0"/>
                <a:cs typeface="Arabic Typesetting"/>
              </a:rPr>
              <a:t>n</a:t>
            </a:r>
            <a:r>
              <a:rPr kumimoji="0" lang="en-US" sz="1850" b="0"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rPr>
              <a:t>eed</a:t>
            </a:r>
            <a:r>
              <a:rPr kumimoji="0" lang="en-US" sz="1850" b="0" i="0" u="none" strike="noStrike" cap="none" normalizeH="0" dirty="0" smtClean="0">
                <a:ln>
                  <a:noFill/>
                </a:ln>
                <a:solidFill>
                  <a:schemeClr val="tx1"/>
                </a:solidFill>
                <a:effectLst/>
                <a:latin typeface="Arabic Typesetting" pitchFamily="66" charset="-78"/>
                <a:ea typeface="Times New Roman" pitchFamily="18" charset="0"/>
                <a:cs typeface="Arabic Typesetting"/>
              </a:rPr>
              <a:t> </a:t>
            </a:r>
            <a:r>
              <a:rPr kumimoji="0" lang="en-US" sz="1850" b="0"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rPr>
              <a:t>your library card number in order to </a:t>
            </a:r>
            <a:r>
              <a:rPr lang="en-US" sz="1850" dirty="0" smtClean="0">
                <a:latin typeface="Arabic Typesetting" pitchFamily="66" charset="-78"/>
                <a:ea typeface="Times New Roman" pitchFamily="18" charset="0"/>
                <a:cs typeface="Arabic Typesetting"/>
              </a:rPr>
              <a:t>log on to</a:t>
            </a:r>
            <a:r>
              <a:rPr kumimoji="0" lang="en-US" sz="1850" b="0"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rPr>
              <a:t> your </a:t>
            </a:r>
            <a:r>
              <a:rPr kumimoji="0" lang="en-US" sz="1850" b="0"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rPr>
              <a:t>account</a:t>
            </a:r>
            <a:r>
              <a:rPr kumimoji="0" lang="en-US" sz="1850" b="0"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rPr>
              <a:t>. You can access this from your computer at </a:t>
            </a:r>
            <a:r>
              <a:rPr kumimoji="0" lang="en-US" sz="1850" b="0"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rPr>
              <a:t>home </a:t>
            </a:r>
            <a:r>
              <a:rPr kumimoji="0" lang="en-US" sz="1850" b="0"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rPr>
              <a:t>or from the library </a:t>
            </a:r>
            <a:r>
              <a:rPr kumimoji="0" lang="en-US" sz="1850" b="0"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rPr>
              <a:t>catalog.</a:t>
            </a:r>
            <a:endParaRPr kumimoji="0" lang="en-US" sz="1850" b="0" i="0" u="none" strike="noStrike" cap="none" normalizeH="0" baseline="0" dirty="0" smtClean="0">
              <a:ln>
                <a:noFill/>
              </a:ln>
              <a:solidFill>
                <a:schemeClr val="tx1"/>
              </a:solidFill>
              <a:effectLst/>
              <a:latin typeface="Arabic Typesetting" pitchFamily="66" charset="-78"/>
              <a:cs typeface="Arabic Typesetting"/>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1850" b="1"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hlinkClick r:id="rId6"/>
              </a:rPr>
              <a:t>Suggest  a Purchase</a:t>
            </a:r>
            <a:r>
              <a:rPr kumimoji="0" lang="en-US" sz="1850" b="1"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rPr>
              <a:t>:</a:t>
            </a:r>
            <a:r>
              <a:rPr kumimoji="0" lang="en-US" sz="1850" b="0"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rPr>
              <a:t> You can fill in your suggestion for a book purchase and submit it to the library. You will need your library card number to complete this form.</a:t>
            </a:r>
            <a:endParaRPr kumimoji="0" lang="en-US" sz="1850" b="0" i="0" u="none" strike="noStrike" cap="none" normalizeH="0" baseline="0" dirty="0" smtClean="0">
              <a:ln>
                <a:noFill/>
              </a:ln>
              <a:solidFill>
                <a:schemeClr val="tx1"/>
              </a:solidFill>
              <a:effectLst/>
              <a:latin typeface="Arabic Typesetting" pitchFamily="66" charset="-78"/>
              <a:cs typeface="Arabic Typesetting"/>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1850" b="1"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hlinkClick r:id="rId7"/>
              </a:rPr>
              <a:t>Library info</a:t>
            </a:r>
            <a:r>
              <a:rPr kumimoji="0" lang="en-US" sz="1850" b="1"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rPr>
              <a:t>:</a:t>
            </a:r>
            <a:r>
              <a:rPr kumimoji="0" lang="en-US" sz="1850" b="0"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rPr>
              <a:t> Contains basic library information, hours of operation, phone numbers, </a:t>
            </a:r>
            <a:r>
              <a:rPr kumimoji="0" lang="en-US" sz="1850" b="0"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rPr>
              <a:t>and</a:t>
            </a:r>
            <a:r>
              <a:rPr kumimoji="0" lang="en-US" sz="1850" b="0" i="0" u="none" strike="noStrike" cap="none" normalizeH="0" dirty="0" smtClean="0">
                <a:ln>
                  <a:noFill/>
                </a:ln>
                <a:solidFill>
                  <a:schemeClr val="tx1"/>
                </a:solidFill>
                <a:effectLst/>
                <a:latin typeface="Arabic Typesetting" pitchFamily="66" charset="-78"/>
                <a:ea typeface="Times New Roman" pitchFamily="18" charset="0"/>
                <a:cs typeface="Arabic Typesetting"/>
              </a:rPr>
              <a:t> </a:t>
            </a:r>
            <a:r>
              <a:rPr kumimoji="0" lang="en-US" sz="1850" b="0"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rPr>
              <a:t>locations</a:t>
            </a:r>
            <a:r>
              <a:rPr kumimoji="0" lang="en-US" sz="1850" b="0"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rPr>
              <a:t>.</a:t>
            </a:r>
            <a:endParaRPr kumimoji="0" lang="en-US" sz="1850" b="0" i="0" u="none" strike="noStrike" cap="none" normalizeH="0" baseline="0" dirty="0" smtClean="0">
              <a:ln>
                <a:noFill/>
              </a:ln>
              <a:solidFill>
                <a:schemeClr val="tx1"/>
              </a:solidFill>
              <a:effectLst/>
              <a:latin typeface="Arabic Typesetting" pitchFamily="66" charset="-78"/>
              <a:cs typeface="Arabic Typesetting"/>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1850" b="1"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hlinkClick r:id="rId8"/>
              </a:rPr>
              <a:t>Featured item lists</a:t>
            </a:r>
            <a:r>
              <a:rPr kumimoji="0" lang="en-US" sz="1850" b="1"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rPr>
              <a:t>:</a:t>
            </a:r>
            <a:r>
              <a:rPr kumimoji="0" lang="en-US" sz="1850" b="0"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rPr>
              <a:t> These are various book lists that people often ask about.</a:t>
            </a:r>
            <a:endParaRPr kumimoji="0" lang="en-US" sz="1850" b="0" i="0" u="none" strike="noStrike" cap="none" normalizeH="0" baseline="0" dirty="0" smtClean="0">
              <a:ln>
                <a:noFill/>
              </a:ln>
              <a:solidFill>
                <a:schemeClr val="tx1"/>
              </a:solidFill>
              <a:effectLst/>
              <a:latin typeface="Arabic Typesetting" pitchFamily="66" charset="-78"/>
              <a:cs typeface="Arabic Typesetting"/>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1850" b="1"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hlinkClick r:id="rId9"/>
              </a:rPr>
              <a:t>Start Over</a:t>
            </a:r>
            <a:r>
              <a:rPr kumimoji="0" lang="en-US" sz="1850" b="1"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rPr>
              <a:t>:</a:t>
            </a:r>
            <a:r>
              <a:rPr kumimoji="0" lang="en-US" sz="1850" b="0"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rPr>
              <a:t> This will bring you back to the main page when you are on any other page in the catalog.</a:t>
            </a:r>
            <a:endParaRPr kumimoji="0" lang="en-US" sz="1850" b="0" i="0" u="none" strike="noStrike" cap="none" normalizeH="0" baseline="0" dirty="0" smtClean="0">
              <a:ln>
                <a:noFill/>
              </a:ln>
              <a:solidFill>
                <a:schemeClr val="tx1"/>
              </a:solidFill>
              <a:effectLst/>
              <a:latin typeface="Arabic Typesetting" pitchFamily="66" charset="-78"/>
              <a:cs typeface="Arabic Typesetting"/>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1850" b="1"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hlinkClick r:id="rId10"/>
              </a:rPr>
              <a:t>Help</a:t>
            </a:r>
            <a:r>
              <a:rPr kumimoji="0" lang="en-US" sz="1850" b="1"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rPr>
              <a:t>:</a:t>
            </a:r>
            <a:r>
              <a:rPr kumimoji="0" lang="en-US" sz="1850" b="0"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rPr>
              <a:t> The Help button will take you to a page that will</a:t>
            </a:r>
            <a:r>
              <a:rPr kumimoji="0" lang="en-US" sz="1850" b="0" i="0" u="none" strike="noStrike" cap="none" normalizeH="0" dirty="0" smtClean="0">
                <a:ln>
                  <a:noFill/>
                </a:ln>
                <a:solidFill>
                  <a:schemeClr val="tx1"/>
                </a:solidFill>
                <a:effectLst/>
                <a:latin typeface="Arabic Typesetting" pitchFamily="66" charset="-78"/>
                <a:ea typeface="Times New Roman" pitchFamily="18" charset="0"/>
                <a:cs typeface="Arabic Typesetting"/>
              </a:rPr>
              <a:t> </a:t>
            </a:r>
            <a:r>
              <a:rPr kumimoji="0" lang="en-US" sz="1850" b="0" i="0" u="none" strike="noStrike" cap="none" normalizeH="0" baseline="0" dirty="0" smtClean="0">
                <a:ln>
                  <a:noFill/>
                </a:ln>
                <a:solidFill>
                  <a:schemeClr val="tx1"/>
                </a:solidFill>
                <a:effectLst/>
                <a:latin typeface="Arabic Typesetting" pitchFamily="66" charset="-78"/>
                <a:ea typeface="Times New Roman" pitchFamily="18" charset="0"/>
                <a:cs typeface="Arabic Typesetting"/>
              </a:rPr>
              <a:t>assist you with searching, placing a hold, renewing items, saving records and viewing your reading history.</a:t>
            </a:r>
            <a:endParaRPr kumimoji="0" lang="en-US" sz="1850" b="0" i="0" u="none" strike="noStrike" cap="none" normalizeH="0" baseline="0" dirty="0" smtClean="0">
              <a:ln>
                <a:noFill/>
              </a:ln>
              <a:solidFill>
                <a:schemeClr val="tx1"/>
              </a:solidFill>
              <a:effectLst/>
              <a:latin typeface="Arabic Typesetting" pitchFamily="66" charset="-78"/>
              <a:cs typeface="Arabic Typesetting"/>
            </a:endParaRPr>
          </a:p>
        </p:txBody>
      </p:sp>
      <p:pic>
        <p:nvPicPr>
          <p:cNvPr id="4" name="Picture 1" descr="C:\Users\Missy\AppData\Local\Microsoft\Windows\Temporary Internet Files\Content.IE5\GUPCY48F\MCj04352330000[1].png">
            <a:hlinkClick r:id="rId11" action="ppaction://hlinksldjump"/>
          </p:cNvPr>
          <p:cNvPicPr>
            <a:picLocks noChangeAspect="1" noChangeArrowheads="1"/>
          </p:cNvPicPr>
          <p:nvPr/>
        </p:nvPicPr>
        <p:blipFill>
          <a:blip r:embed="rId12" cstate="print"/>
          <a:srcRect/>
          <a:stretch>
            <a:fillRect/>
          </a:stretch>
        </p:blipFill>
        <p:spPr bwMode="auto">
          <a:xfrm>
            <a:off x="381000" y="6248400"/>
            <a:ext cx="471007" cy="192538"/>
          </a:xfrm>
          <a:prstGeom prst="rect">
            <a:avLst/>
          </a:prstGeom>
          <a:noFill/>
        </p:spPr>
      </p:pic>
      <p:pic>
        <p:nvPicPr>
          <p:cNvPr id="6" name="Recorded Sound">
            <a:hlinkClick r:id="" action="ppaction://media"/>
          </p:cNvPr>
          <p:cNvPicPr>
            <a:picLocks noRot="1" noChangeAspect="1"/>
          </p:cNvPicPr>
          <p:nvPr>
            <a:wavAudioFile r:embed="rId1" name="Recorded Sound"/>
          </p:nvPr>
        </p:nvPicPr>
        <p:blipFill>
          <a:blip r:embed="rId13"/>
          <a:stretch>
            <a:fillRect/>
          </a:stretch>
        </p:blipFill>
        <p:spPr>
          <a:xfrm>
            <a:off x="75438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90510"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1219200"/>
            <a:ext cx="7086600" cy="731838"/>
          </a:xfrm>
        </p:spPr>
        <p:txBody>
          <a:bodyPr/>
          <a:lstStyle/>
          <a:p>
            <a:r>
              <a:rPr lang="en-US" sz="4400" dirty="0">
                <a:solidFill>
                  <a:schemeClr val="tx2"/>
                </a:solidFill>
                <a:latin typeface="Arabic Typesetting" pitchFamily="66" charset="-78"/>
                <a:cs typeface="Arabic Typesetting" pitchFamily="66" charset="-78"/>
              </a:rPr>
              <a:t>Conducting your search</a:t>
            </a:r>
            <a:r>
              <a:rPr lang="en-US" sz="5400" dirty="0">
                <a:solidFill>
                  <a:schemeClr val="tx2"/>
                </a:solidFill>
                <a:latin typeface="+mj-lt"/>
                <a:ea typeface="+mj-ea"/>
                <a:cs typeface="+mj-cs"/>
              </a:rPr>
              <a:t/>
            </a:r>
            <a:br>
              <a:rPr lang="en-US" sz="5400" dirty="0">
                <a:solidFill>
                  <a:schemeClr val="tx2"/>
                </a:solidFill>
                <a:latin typeface="+mj-lt"/>
                <a:ea typeface="+mj-ea"/>
                <a:cs typeface="+mj-cs"/>
              </a:rPr>
            </a:br>
            <a:endParaRPr lang="en-US" sz="5400" dirty="0"/>
          </a:p>
        </p:txBody>
      </p:sp>
      <p:pic>
        <p:nvPicPr>
          <p:cNvPr id="3" name="Picture 2" descr="Project08.png"/>
          <p:cNvPicPr/>
          <p:nvPr/>
        </p:nvPicPr>
        <p:blipFill>
          <a:blip r:embed="rId3"/>
          <a:stretch>
            <a:fillRect/>
          </a:stretch>
        </p:blipFill>
        <p:spPr>
          <a:xfrm>
            <a:off x="914400" y="2743200"/>
            <a:ext cx="5715000" cy="2619375"/>
          </a:xfrm>
          <a:prstGeom prst="rect">
            <a:avLst/>
          </a:prstGeom>
        </p:spPr>
      </p:pic>
      <p:sp>
        <p:nvSpPr>
          <p:cNvPr id="22530" name="Text Box 2"/>
          <p:cNvSpPr txBox="1">
            <a:spLocks noChangeArrowheads="1"/>
          </p:cNvSpPr>
          <p:nvPr/>
        </p:nvSpPr>
        <p:spPr bwMode="auto">
          <a:xfrm>
            <a:off x="3733800" y="2209800"/>
            <a:ext cx="2689225" cy="2095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dirty="0" smtClean="0">
                <a:ln>
                  <a:noFill/>
                </a:ln>
                <a:solidFill>
                  <a:schemeClr val="tx1"/>
                </a:solidFill>
                <a:effectLst/>
                <a:latin typeface="Arial" pitchFamily="34" charset="0"/>
              </a:rPr>
              <a:t>Click on one of the tabs to choose the type of search</a:t>
            </a:r>
            <a:endParaRPr kumimoji="0" lang="en-US" sz="1800" b="0" i="0" u="none" strike="noStrike" cap="none" normalizeH="0" baseline="0" dirty="0" smtClean="0">
              <a:ln>
                <a:noFill/>
              </a:ln>
              <a:solidFill>
                <a:schemeClr val="tx1"/>
              </a:solidFill>
              <a:effectLst/>
              <a:latin typeface="Arial" pitchFamily="34" charset="0"/>
            </a:endParaRPr>
          </a:p>
        </p:txBody>
      </p:sp>
      <p:sp>
        <p:nvSpPr>
          <p:cNvPr id="22531" name="Text Box 3"/>
          <p:cNvSpPr txBox="1">
            <a:spLocks noChangeArrowheads="1"/>
          </p:cNvSpPr>
          <p:nvPr/>
        </p:nvSpPr>
        <p:spPr bwMode="auto">
          <a:xfrm>
            <a:off x="609600" y="2590800"/>
            <a:ext cx="2366962" cy="2143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dirty="0" smtClean="0">
                <a:ln>
                  <a:noFill/>
                </a:ln>
                <a:solidFill>
                  <a:schemeClr val="tx1"/>
                </a:solidFill>
                <a:effectLst/>
                <a:latin typeface="Arial" pitchFamily="34" charset="0"/>
              </a:rPr>
              <a:t>This is where you will type in your information</a:t>
            </a:r>
            <a:endParaRPr kumimoji="0" lang="en-US" sz="1800" b="0" i="0" u="none" strike="noStrike" cap="none" normalizeH="0" baseline="0" dirty="0" smtClean="0">
              <a:ln>
                <a:noFill/>
              </a:ln>
              <a:solidFill>
                <a:schemeClr val="tx1"/>
              </a:solidFill>
              <a:effectLst/>
              <a:latin typeface="Arial" pitchFamily="34" charset="0"/>
            </a:endParaRPr>
          </a:p>
        </p:txBody>
      </p:sp>
      <p:sp>
        <p:nvSpPr>
          <p:cNvPr id="22532" name="Text Box 4"/>
          <p:cNvSpPr txBox="1">
            <a:spLocks noChangeArrowheads="1"/>
          </p:cNvSpPr>
          <p:nvPr/>
        </p:nvSpPr>
        <p:spPr bwMode="auto">
          <a:xfrm>
            <a:off x="3124200" y="4724400"/>
            <a:ext cx="2049463" cy="33178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500"/>
              </a:spcBef>
              <a:spcAft>
                <a:spcPts val="500"/>
              </a:spcAft>
              <a:buClrTx/>
              <a:buSzTx/>
              <a:buFontTx/>
              <a:buNone/>
              <a:tabLst/>
            </a:pPr>
            <a:r>
              <a:rPr kumimoji="0" lang="en-US" sz="800" b="0" i="0" u="none" strike="noStrike" cap="none" normalizeH="0" baseline="0" dirty="0" smtClean="0">
                <a:ln>
                  <a:noFill/>
                </a:ln>
                <a:solidFill>
                  <a:schemeClr val="tx1"/>
                </a:solidFill>
                <a:effectLst/>
                <a:latin typeface="Arial" pitchFamily="34" charset="0"/>
              </a:rPr>
              <a:t>Click on the arrow down key to see how you can limit your search</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22533" name="Text Box 5"/>
          <p:cNvSpPr txBox="1">
            <a:spLocks noChangeArrowheads="1"/>
          </p:cNvSpPr>
          <p:nvPr/>
        </p:nvSpPr>
        <p:spPr bwMode="auto">
          <a:xfrm>
            <a:off x="4114800" y="4267200"/>
            <a:ext cx="2257425" cy="19843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500"/>
              </a:spcBef>
              <a:spcAft>
                <a:spcPts val="500"/>
              </a:spcAft>
              <a:buClrTx/>
              <a:buSzTx/>
              <a:buFontTx/>
              <a:buNone/>
              <a:tabLst/>
            </a:pPr>
            <a:r>
              <a:rPr kumimoji="0" lang="en-US" sz="800" b="0" i="0" u="none" strike="noStrike" cap="none" normalizeH="0" baseline="0" dirty="0" smtClean="0">
                <a:ln>
                  <a:noFill/>
                </a:ln>
                <a:solidFill>
                  <a:schemeClr val="tx1"/>
                </a:solidFill>
                <a:effectLst/>
                <a:latin typeface="Arial" pitchFamily="34" charset="0"/>
              </a:rPr>
              <a:t>You can limit your search parameters here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cxnSp>
        <p:nvCxnSpPr>
          <p:cNvPr id="9" name="Straight Arrow Connector 8"/>
          <p:cNvCxnSpPr/>
          <p:nvPr/>
        </p:nvCxnSpPr>
        <p:spPr>
          <a:xfrm rot="10800000">
            <a:off x="2971800" y="4495800"/>
            <a:ext cx="304800" cy="228600"/>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6200000" flipV="1">
            <a:off x="4381500" y="4076700"/>
            <a:ext cx="304800" cy="76200"/>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16200000" flipH="1">
            <a:off x="571500" y="3162300"/>
            <a:ext cx="1219200" cy="533400"/>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rot="5400000">
            <a:off x="4000500" y="2552700"/>
            <a:ext cx="609600" cy="381000"/>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pic>
        <p:nvPicPr>
          <p:cNvPr id="12" name="Picture 1" descr="C:\Users\Missy\AppData\Local\Microsoft\Windows\Temporary Internet Files\Content.IE5\GUPCY48F\MCj04352330000[1].png">
            <a:hlinkClick r:id="rId4" action="ppaction://hlinksldjump"/>
          </p:cNvPr>
          <p:cNvPicPr>
            <a:picLocks noChangeAspect="1" noChangeArrowheads="1"/>
          </p:cNvPicPr>
          <p:nvPr/>
        </p:nvPicPr>
        <p:blipFill>
          <a:blip r:embed="rId5" cstate="print"/>
          <a:srcRect/>
          <a:stretch>
            <a:fillRect/>
          </a:stretch>
        </p:blipFill>
        <p:spPr bwMode="auto">
          <a:xfrm>
            <a:off x="533400" y="6096000"/>
            <a:ext cx="471007" cy="192538"/>
          </a:xfrm>
          <a:prstGeom prst="rect">
            <a:avLst/>
          </a:prstGeom>
          <a:noFill/>
        </p:spPr>
      </p:pic>
      <p:pic>
        <p:nvPicPr>
          <p:cNvPr id="13" name="Recorded Sound">
            <a:hlinkClick r:id="" action="ppaction://media"/>
          </p:cNvPr>
          <p:cNvPicPr>
            <a:picLocks noRot="1" noChangeAspect="1"/>
          </p:cNvPicPr>
          <p:nvPr>
            <a:wavAudioFile r:embed="rId1" name="Recorded Sound"/>
          </p:nvPr>
        </p:nvPicPr>
        <p:blipFill>
          <a:blip r:embed="rId6"/>
          <a:stretch>
            <a:fillRect/>
          </a:stretch>
        </p:blipFill>
        <p:spPr>
          <a:xfrm>
            <a:off x="7467600" y="32004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3720" fill="hold"/>
                                        <p:tgtEl>
                                          <p:spTgt spid="13"/>
                                        </p:tgtEl>
                                      </p:cBhvr>
                                    </p:cmd>
                                  </p:childTnLst>
                                </p:cTn>
                              </p:par>
                            </p:childTnLst>
                          </p:cTn>
                        </p:par>
                      </p:childTnLst>
                    </p:cTn>
                  </p:par>
                </p:childTnLst>
              </p:cTn>
              <p:nextCondLst>
                <p:cond evt="onClick" delay="0">
                  <p:tgtEl>
                    <p:spTgt spid="13"/>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133600"/>
            <a:ext cx="7086600" cy="731838"/>
          </a:xfrm>
        </p:spPr>
        <p:txBody>
          <a:bodyPr/>
          <a:lstStyle/>
          <a:p>
            <a:r>
              <a:rPr lang="en-US" sz="2400" dirty="0">
                <a:solidFill>
                  <a:schemeClr val="tx2"/>
                </a:solidFill>
                <a:latin typeface="Arabic Typesetting" pitchFamily="66" charset="-78"/>
                <a:cs typeface="Arabic Typesetting" pitchFamily="66" charset="-78"/>
              </a:rPr>
              <a:t>When you want to find something in the catalog, you can search for it by several different methods. The catalog will also let you limit the search. The screenshots below show you the different types of searches you can do and the different limiters you can add to your search.</a:t>
            </a:r>
            <a:br>
              <a:rPr lang="en-US" sz="2400" dirty="0">
                <a:solidFill>
                  <a:schemeClr val="tx2"/>
                </a:solidFill>
                <a:latin typeface="Arabic Typesetting" pitchFamily="66" charset="-78"/>
                <a:cs typeface="Arabic Typesetting" pitchFamily="66" charset="-78"/>
              </a:rPr>
            </a:br>
            <a:endParaRPr lang="en-US" sz="2400" dirty="0">
              <a:latin typeface="Arabic Typesetting" pitchFamily="66" charset="-78"/>
              <a:cs typeface="Arabic Typesetting" pitchFamily="66" charset="-78"/>
            </a:endParaRPr>
          </a:p>
        </p:txBody>
      </p:sp>
      <p:pic>
        <p:nvPicPr>
          <p:cNvPr id="3" name="Picture 2" descr="tabs.png"/>
          <p:cNvPicPr/>
          <p:nvPr/>
        </p:nvPicPr>
        <p:blipFill>
          <a:blip r:embed="rId3"/>
          <a:stretch>
            <a:fillRect/>
          </a:stretch>
        </p:blipFill>
        <p:spPr>
          <a:xfrm>
            <a:off x="1066800" y="3657600"/>
            <a:ext cx="2590800" cy="1295400"/>
          </a:xfrm>
          <a:prstGeom prst="rect">
            <a:avLst/>
          </a:prstGeom>
        </p:spPr>
      </p:pic>
      <p:pic>
        <p:nvPicPr>
          <p:cNvPr id="4" name="Picture 3" descr="Project09.png"/>
          <p:cNvPicPr/>
          <p:nvPr/>
        </p:nvPicPr>
        <p:blipFill>
          <a:blip r:embed="rId4"/>
          <a:stretch>
            <a:fillRect/>
          </a:stretch>
        </p:blipFill>
        <p:spPr>
          <a:xfrm>
            <a:off x="3733800" y="3810000"/>
            <a:ext cx="2819400" cy="2286000"/>
          </a:xfrm>
          <a:prstGeom prst="rect">
            <a:avLst/>
          </a:prstGeom>
        </p:spPr>
      </p:pic>
      <p:pic>
        <p:nvPicPr>
          <p:cNvPr id="5" name="Picture 1" descr="C:\Users\Missy\AppData\Local\Microsoft\Windows\Temporary Internet Files\Content.IE5\GUPCY48F\MCj04352330000[1].png">
            <a:hlinkClick r:id="rId5" action="ppaction://hlinksldjump"/>
          </p:cNvPr>
          <p:cNvPicPr>
            <a:picLocks noChangeAspect="1" noChangeArrowheads="1"/>
          </p:cNvPicPr>
          <p:nvPr/>
        </p:nvPicPr>
        <p:blipFill>
          <a:blip r:embed="rId6" cstate="print"/>
          <a:srcRect/>
          <a:stretch>
            <a:fillRect/>
          </a:stretch>
        </p:blipFill>
        <p:spPr bwMode="auto">
          <a:xfrm>
            <a:off x="533400" y="6096000"/>
            <a:ext cx="471007" cy="192538"/>
          </a:xfrm>
          <a:prstGeom prst="rect">
            <a:avLst/>
          </a:prstGeom>
          <a:noFill/>
        </p:spPr>
      </p:pic>
      <p:pic>
        <p:nvPicPr>
          <p:cNvPr id="6" name="Recorded Sound">
            <a:hlinkClick r:id="" action="ppaction://media"/>
          </p:cNvPr>
          <p:cNvPicPr>
            <a:picLocks noRot="1" noChangeAspect="1"/>
          </p:cNvPicPr>
          <p:nvPr>
            <a:wavAudioFile r:embed="rId1" name="Recorded Sound"/>
          </p:nvPr>
        </p:nvPicPr>
        <p:blipFill>
          <a:blip r:embed="rId7"/>
          <a:stretch>
            <a:fillRect/>
          </a:stretch>
        </p:blipFill>
        <p:spPr>
          <a:xfrm>
            <a:off x="7467600" y="32004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0950"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85800"/>
            <a:ext cx="7086600" cy="731838"/>
          </a:xfrm>
        </p:spPr>
        <p:txBody>
          <a:bodyPr/>
          <a:lstStyle/>
          <a:p>
            <a:r>
              <a:rPr lang="en-US" sz="1800" b="1" dirty="0">
                <a:solidFill>
                  <a:schemeClr val="tx2"/>
                </a:solidFill>
                <a:latin typeface="Arabic Typesetting" pitchFamily="66" charset="-78"/>
                <a:cs typeface="Arabic Typesetting" pitchFamily="66" charset="-78"/>
              </a:rPr>
              <a:t>Useful things to remember when searching</a:t>
            </a:r>
            <a:r>
              <a:rPr lang="en-US" sz="1800" dirty="0">
                <a:solidFill>
                  <a:schemeClr val="tx2"/>
                </a:solidFill>
                <a:latin typeface="+mj-lt"/>
                <a:ea typeface="+mj-ea"/>
                <a:cs typeface="+mj-cs"/>
              </a:rPr>
              <a:t/>
            </a:r>
            <a:br>
              <a:rPr lang="en-US" sz="1800" dirty="0">
                <a:solidFill>
                  <a:schemeClr val="tx2"/>
                </a:solidFill>
                <a:latin typeface="+mj-lt"/>
                <a:ea typeface="+mj-ea"/>
                <a:cs typeface="+mj-cs"/>
              </a:rPr>
            </a:br>
            <a:endParaRPr lang="en-US" sz="1800" dirty="0"/>
          </a:p>
        </p:txBody>
      </p:sp>
      <p:sp>
        <p:nvSpPr>
          <p:cNvPr id="23553" name="Rectangle 1"/>
          <p:cNvSpPr>
            <a:spLocks noChangeArrowheads="1"/>
          </p:cNvSpPr>
          <p:nvPr/>
        </p:nvSpPr>
        <p:spPr bwMode="auto">
          <a:xfrm>
            <a:off x="1219200" y="2362200"/>
            <a:ext cx="3323346"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buFontTx/>
              <a:buChar char="•"/>
              <a:tabLst>
                <a:tab pos="457200" algn="l"/>
              </a:tabLst>
            </a:pPr>
            <a:r>
              <a:rPr lang="en-US" sz="1200" dirty="0"/>
              <a:t>Using a keyword will find any </a:t>
            </a:r>
            <a:r>
              <a:rPr lang="en-US" sz="1200" dirty="0" smtClean="0"/>
              <a:t>appearance of </a:t>
            </a:r>
          </a:p>
          <a:p>
            <a:pPr lvl="0">
              <a:tabLst>
                <a:tab pos="457200" algn="l"/>
              </a:tabLst>
            </a:pPr>
            <a:r>
              <a:rPr lang="en-US" sz="1200" dirty="0" smtClean="0"/>
              <a:t>that </a:t>
            </a:r>
            <a:r>
              <a:rPr lang="en-US" sz="1200" dirty="0"/>
              <a:t>word in </a:t>
            </a:r>
            <a:r>
              <a:rPr lang="en-US" sz="1200" dirty="0" smtClean="0"/>
              <a:t>the </a:t>
            </a:r>
            <a:r>
              <a:rPr lang="en-US" sz="1200" dirty="0"/>
              <a:t>catalog, </a:t>
            </a:r>
            <a:r>
              <a:rPr lang="en-US" sz="1200" dirty="0" smtClean="0"/>
              <a:t>whether it's part </a:t>
            </a:r>
            <a:r>
              <a:rPr lang="en-US" sz="1200" dirty="0"/>
              <a:t>of a </a:t>
            </a:r>
            <a:endParaRPr lang="en-US" sz="1200" dirty="0" smtClean="0"/>
          </a:p>
          <a:p>
            <a:pPr lvl="0">
              <a:tabLst>
                <a:tab pos="457200" algn="l"/>
              </a:tabLst>
            </a:pPr>
            <a:r>
              <a:rPr lang="en-US" sz="1200" dirty="0" smtClean="0"/>
              <a:t>title</a:t>
            </a:r>
            <a:r>
              <a:rPr lang="en-US" sz="1200" dirty="0"/>
              <a:t>, author, </a:t>
            </a:r>
            <a:r>
              <a:rPr lang="en-US" sz="1200" dirty="0" smtClean="0"/>
              <a:t>subject </a:t>
            </a:r>
            <a:r>
              <a:rPr lang="en-US" sz="1200" dirty="0"/>
              <a:t>or item </a:t>
            </a:r>
            <a:r>
              <a:rPr lang="en-US" sz="1200" dirty="0" smtClean="0"/>
              <a:t>description</a:t>
            </a:r>
            <a:r>
              <a:rPr lang="en-US" sz="1200" dirty="0"/>
              <a:t>.  </a:t>
            </a:r>
            <a:r>
              <a:rPr kumimoji="0" lang="en-US" sz="1200" b="0" i="0" u="none" strike="noStrike" cap="none" normalizeH="0" baseline="0" dirty="0" smtClean="0">
                <a:ln>
                  <a:noFill/>
                </a:ln>
                <a:solidFill>
                  <a:schemeClr val="tx1"/>
                </a:solidFill>
                <a:effectLst/>
                <a:latin typeface="Calibri"/>
                <a:ea typeface="Times New Roman" pitchFamily="18" charset="0"/>
                <a:cs typeface="Arial" pitchFamily="34" charset="0"/>
              </a:rPr>
              <a:t>  </a:t>
            </a:r>
          </a:p>
        </p:txBody>
      </p:sp>
      <p:pic>
        <p:nvPicPr>
          <p:cNvPr id="4" name="Picture 3" descr="Project10.png"/>
          <p:cNvPicPr/>
          <p:nvPr/>
        </p:nvPicPr>
        <p:blipFill>
          <a:blip r:embed="rId3"/>
          <a:stretch>
            <a:fillRect/>
          </a:stretch>
        </p:blipFill>
        <p:spPr>
          <a:xfrm>
            <a:off x="1295400" y="1447800"/>
            <a:ext cx="3619498" cy="857250"/>
          </a:xfrm>
          <a:prstGeom prst="rect">
            <a:avLst/>
          </a:prstGeom>
        </p:spPr>
      </p:pic>
      <p:sp>
        <p:nvSpPr>
          <p:cNvPr id="6" name="Rectangle 1"/>
          <p:cNvSpPr>
            <a:spLocks noChangeArrowheads="1"/>
          </p:cNvSpPr>
          <p:nvPr/>
        </p:nvSpPr>
        <p:spPr bwMode="auto">
          <a:xfrm>
            <a:off x="1143000" y="1143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When doing an author search, always enter the last name followed by the first name.</a:t>
            </a:r>
            <a:r>
              <a:rPr kumimoji="0" lang="en-US" sz="1200" b="0" i="0" u="none" strike="noStrike" cap="none" normalizeH="0" baseline="0" dirty="0" smtClean="0">
                <a:ln>
                  <a:noFill/>
                </a:ln>
                <a:solidFill>
                  <a:schemeClr val="tx1"/>
                </a:solidFill>
                <a:effectLst/>
                <a:latin typeface="Calibri"/>
                <a:ea typeface="Times New Roman" pitchFamily="18"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endParaRPr>
          </a:p>
        </p:txBody>
      </p:sp>
      <p:sp>
        <p:nvSpPr>
          <p:cNvPr id="7" name="Rectangle 1"/>
          <p:cNvSpPr>
            <a:spLocks noChangeArrowheads="1"/>
          </p:cNvSpPr>
          <p:nvPr/>
        </p:nvSpPr>
        <p:spPr bwMode="auto">
          <a:xfrm>
            <a:off x="3886200" y="5257800"/>
            <a:ext cx="36576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buFontTx/>
              <a:buChar char="•"/>
              <a:tabLst>
                <a:tab pos="457200" algn="l"/>
              </a:tabLst>
            </a:pPr>
            <a:r>
              <a:rPr lang="en-US" sz="1200" dirty="0"/>
              <a:t>Doing a call </a:t>
            </a:r>
            <a:r>
              <a:rPr lang="en-US" sz="1200" dirty="0" smtClean="0"/>
              <a:t>number search </a:t>
            </a:r>
            <a:r>
              <a:rPr lang="en-US" sz="1200" dirty="0"/>
              <a:t>can be </a:t>
            </a:r>
            <a:endParaRPr lang="en-US" sz="1200" dirty="0" smtClean="0"/>
          </a:p>
          <a:p>
            <a:pPr>
              <a:tabLst>
                <a:tab pos="457200" algn="l"/>
              </a:tabLst>
            </a:pPr>
            <a:r>
              <a:rPr lang="en-US" sz="1200" dirty="0" smtClean="0"/>
              <a:t>useful </a:t>
            </a:r>
            <a:r>
              <a:rPr lang="en-US" sz="1200" dirty="0"/>
              <a:t>if you want to see what books </a:t>
            </a:r>
            <a:endParaRPr lang="en-US" sz="1200" dirty="0" smtClean="0"/>
          </a:p>
          <a:p>
            <a:pPr>
              <a:tabLst>
                <a:tab pos="457200" algn="l"/>
              </a:tabLst>
            </a:pPr>
            <a:r>
              <a:rPr lang="en-US" sz="1200" dirty="0" smtClean="0"/>
              <a:t>might </a:t>
            </a:r>
            <a:r>
              <a:rPr lang="en-US" sz="1200" dirty="0"/>
              <a:t>be in the same call number range.  </a:t>
            </a:r>
          </a:p>
          <a:p>
            <a:pPr marL="0" marR="0" lvl="0" indent="0" algn="l" defTabSz="914400" rtl="0" eaLnBrk="1" fontAlgn="base" latinLnBrk="0" hangingPunct="1">
              <a:lnSpc>
                <a:spcPct val="100000"/>
              </a:lnSpc>
              <a:spcBef>
                <a:spcPct val="0"/>
              </a:spcBef>
              <a:spcAft>
                <a:spcPct val="0"/>
              </a:spcAft>
              <a:buClrTx/>
              <a:buSzTx/>
              <a:tabLst>
                <a:tab pos="457200" algn="l"/>
              </a:tabLst>
            </a:pPr>
            <a:r>
              <a:rPr kumimoji="0" lang="en-US" sz="1200" b="0" i="0" u="none" strike="noStrike" cap="none" normalizeH="0" baseline="0" dirty="0" smtClean="0">
                <a:ln>
                  <a:noFill/>
                </a:ln>
                <a:solidFill>
                  <a:schemeClr val="tx1"/>
                </a:solidFill>
                <a:effectLst/>
                <a:latin typeface="Calibri"/>
                <a:ea typeface="Times New Roman" pitchFamily="18"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endParaRPr>
          </a:p>
        </p:txBody>
      </p:sp>
      <p:sp>
        <p:nvSpPr>
          <p:cNvPr id="8" name="Rectangle 1"/>
          <p:cNvSpPr>
            <a:spLocks noChangeArrowheads="1"/>
          </p:cNvSpPr>
          <p:nvPr/>
        </p:nvSpPr>
        <p:spPr bwMode="auto">
          <a:xfrm>
            <a:off x="1219200" y="3124200"/>
            <a:ext cx="2743200"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buFont typeface="Arial" pitchFamily="34" charset="0"/>
              <a:buChar char="•"/>
            </a:pPr>
            <a:r>
              <a:rPr lang="en-US" sz="1200" dirty="0"/>
              <a:t>When you are searching for an author, there are two ways</a:t>
            </a:r>
            <a:r>
              <a:rPr lang="en-US" sz="1200" dirty="0" smtClean="0"/>
              <a:t>. </a:t>
            </a:r>
            <a:r>
              <a:rPr lang="en-US" sz="1200" dirty="0"/>
              <a:t>If you need </a:t>
            </a:r>
            <a:r>
              <a:rPr lang="en-US" sz="1200" dirty="0" smtClean="0"/>
              <a:t>information </a:t>
            </a:r>
            <a:r>
              <a:rPr lang="en-US" sz="1200" dirty="0"/>
              <a:t>about that author you will want to do a subject search.  On the other  </a:t>
            </a:r>
            <a:r>
              <a:rPr lang="en-US" sz="1200" dirty="0" smtClean="0"/>
              <a:t>hand</a:t>
            </a:r>
            <a:r>
              <a:rPr lang="en-US" sz="1200" dirty="0"/>
              <a:t>, if you want works by that author you </a:t>
            </a:r>
            <a:r>
              <a:rPr lang="en-US" sz="1200" dirty="0" smtClean="0"/>
              <a:t> will </a:t>
            </a:r>
            <a:r>
              <a:rPr lang="en-US" sz="1200" dirty="0"/>
              <a:t>need to do an author search.</a:t>
            </a:r>
          </a:p>
        </p:txBody>
      </p:sp>
      <p:pic>
        <p:nvPicPr>
          <p:cNvPr id="9" name="Picture 8" descr="Project11.png"/>
          <p:cNvPicPr/>
          <p:nvPr/>
        </p:nvPicPr>
        <p:blipFill>
          <a:blip r:embed="rId4" cstate="print"/>
          <a:stretch>
            <a:fillRect/>
          </a:stretch>
        </p:blipFill>
        <p:spPr>
          <a:xfrm>
            <a:off x="4648200" y="1905000"/>
            <a:ext cx="2748053" cy="1638300"/>
          </a:xfrm>
          <a:prstGeom prst="rect">
            <a:avLst/>
          </a:prstGeom>
        </p:spPr>
      </p:pic>
      <p:sp>
        <p:nvSpPr>
          <p:cNvPr id="23554" name="Rectangle 2"/>
          <p:cNvSpPr>
            <a:spLocks noChangeArrowheads="1"/>
          </p:cNvSpPr>
          <p:nvPr/>
        </p:nvSpPr>
        <p:spPr bwMode="auto">
          <a:xfrm>
            <a:off x="3886200" y="3810000"/>
            <a:ext cx="28956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Try playing with the </a:t>
            </a:r>
            <a:r>
              <a:rPr kumimoji="0" lang="en-US" sz="12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hlinkClick r:id="rId5"/>
              </a:rPr>
              <a:t>catalog</a:t>
            </a:r>
            <a:r>
              <a:rPr kumimoji="0" lang="en-US" sz="12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and do both an author search for "Alexander Dumas" and </a:t>
            </a:r>
            <a:r>
              <a:rPr kumimoji="0" lang="en-US" sz="1200" b="0" i="1" u="none" strike="noStrike" cap="none" normalizeH="0" dirty="0" smtClean="0">
                <a:ln>
                  <a:noFill/>
                </a:ln>
                <a:solidFill>
                  <a:schemeClr val="tx1"/>
                </a:solidFill>
                <a:effectLst/>
                <a:latin typeface="Arial" pitchFamily="34" charset="0"/>
                <a:ea typeface="Times New Roman" pitchFamily="18" charset="0"/>
                <a:cs typeface="Arial" pitchFamily="34" charset="0"/>
              </a:rPr>
              <a:t> </a:t>
            </a:r>
            <a:r>
              <a:rPr kumimoji="0" lang="en-US" sz="12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 subject</a:t>
            </a:r>
            <a:r>
              <a:rPr kumimoji="0" lang="en-US" sz="1200" b="0" i="1" u="none" strike="noStrike" cap="none" normalizeH="0" dirty="0" smtClean="0">
                <a:ln>
                  <a:noFill/>
                </a:ln>
                <a:solidFill>
                  <a:schemeClr val="tx1"/>
                </a:solidFill>
                <a:effectLst/>
                <a:latin typeface="Arial" pitchFamily="34" charset="0"/>
                <a:ea typeface="Times New Roman" pitchFamily="18" charset="0"/>
                <a:cs typeface="Arial" pitchFamily="34" charset="0"/>
              </a:rPr>
              <a:t> </a:t>
            </a:r>
            <a:r>
              <a:rPr kumimoji="0" lang="en-US" sz="12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search for "Alexander Dumas". Notice the</a:t>
            </a:r>
            <a:r>
              <a:rPr kumimoji="0" lang="en-US" sz="1200" b="0" i="1" u="none" strike="noStrike" cap="none" normalizeH="0" dirty="0" smtClean="0">
                <a:ln>
                  <a:noFill/>
                </a:ln>
                <a:solidFill>
                  <a:schemeClr val="tx1"/>
                </a:solidFill>
                <a:effectLst/>
                <a:latin typeface="Arial" pitchFamily="34" charset="0"/>
                <a:ea typeface="Times New Roman" pitchFamily="18" charset="0"/>
                <a:cs typeface="Arial" pitchFamily="34" charset="0"/>
              </a:rPr>
              <a:t> </a:t>
            </a:r>
            <a:r>
              <a:rPr kumimoji="0" lang="en-US" sz="12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different types of books you find with each search. </a:t>
            </a:r>
            <a:endParaRPr kumimoji="0" lang="en-US" sz="1800" b="0" i="1" u="none" strike="noStrike" cap="none" normalizeH="0" baseline="0" dirty="0" smtClean="0">
              <a:ln>
                <a:noFill/>
              </a:ln>
              <a:solidFill>
                <a:schemeClr val="tx1"/>
              </a:solidFill>
              <a:effectLst/>
              <a:latin typeface="Arial" pitchFamily="34" charset="0"/>
            </a:endParaRPr>
          </a:p>
        </p:txBody>
      </p:sp>
      <p:pic>
        <p:nvPicPr>
          <p:cNvPr id="11" name="Picture 10" descr="Project12.png"/>
          <p:cNvPicPr/>
          <p:nvPr/>
        </p:nvPicPr>
        <p:blipFill>
          <a:blip r:embed="rId6" cstate="print"/>
          <a:stretch>
            <a:fillRect/>
          </a:stretch>
        </p:blipFill>
        <p:spPr>
          <a:xfrm>
            <a:off x="990600" y="4572000"/>
            <a:ext cx="2895600" cy="1752600"/>
          </a:xfrm>
          <a:prstGeom prst="rect">
            <a:avLst/>
          </a:prstGeom>
        </p:spPr>
      </p:pic>
      <p:pic>
        <p:nvPicPr>
          <p:cNvPr id="12" name="Picture 1" descr="C:\Users\Missy\AppData\Local\Microsoft\Windows\Temporary Internet Files\Content.IE5\GUPCY48F\MCj04352330000[1].png">
            <a:hlinkClick r:id="rId7" action="ppaction://hlinksldjump"/>
          </p:cNvPr>
          <p:cNvPicPr>
            <a:picLocks noChangeAspect="1" noChangeArrowheads="1"/>
          </p:cNvPicPr>
          <p:nvPr/>
        </p:nvPicPr>
        <p:blipFill>
          <a:blip r:embed="rId8" cstate="print"/>
          <a:srcRect/>
          <a:stretch>
            <a:fillRect/>
          </a:stretch>
        </p:blipFill>
        <p:spPr bwMode="auto">
          <a:xfrm>
            <a:off x="533400" y="6096000"/>
            <a:ext cx="471007" cy="192538"/>
          </a:xfrm>
          <a:prstGeom prst="rect">
            <a:avLst/>
          </a:prstGeom>
          <a:noFill/>
        </p:spPr>
      </p:pic>
      <p:pic>
        <p:nvPicPr>
          <p:cNvPr id="13" name="Recorded Sound">
            <a:hlinkClick r:id="" action="ppaction://media"/>
          </p:cNvPr>
          <p:cNvPicPr>
            <a:picLocks noRot="1" noChangeAspect="1"/>
          </p:cNvPicPr>
          <p:nvPr>
            <a:wavAudioFile r:embed="rId1" name="Recorded Sound"/>
          </p:nvPr>
        </p:nvPicPr>
        <p:blipFill>
          <a:blip r:embed="rId9"/>
          <a:stretch>
            <a:fillRect/>
          </a:stretch>
        </p:blipFill>
        <p:spPr>
          <a:xfrm>
            <a:off x="7543800" y="32004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7960" fill="hold"/>
                                        <p:tgtEl>
                                          <p:spTgt spid="13"/>
                                        </p:tgtEl>
                                      </p:cBhvr>
                                    </p:cmd>
                                  </p:childTnLst>
                                </p:cTn>
                              </p:par>
                            </p:childTnLst>
                          </p:cTn>
                        </p:par>
                      </p:childTnLst>
                    </p:cTn>
                  </p:par>
                </p:childTnLst>
              </p:cTn>
              <p:nextCondLst>
                <p:cond evt="onClick" delay="0">
                  <p:tgtEl>
                    <p:spTgt spid="13"/>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1447800" y="838200"/>
            <a:ext cx="6477000"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885950" algn="l"/>
              </a:tabLst>
            </a:pPr>
            <a:r>
              <a:rPr kumimoji="0" lang="en-US" sz="3200" b="0" i="0" u="none" strike="noStrike" cap="none" normalizeH="0" baseline="0" dirty="0" smtClean="0">
                <a:ln>
                  <a:noFill/>
                </a:ln>
                <a:solidFill>
                  <a:schemeClr val="tx1"/>
                </a:solidFill>
                <a:effectLst/>
                <a:latin typeface="Arabic Typesetting" pitchFamily="66" charset="-78"/>
                <a:ea typeface="Calibri" pitchFamily="34" charset="0"/>
                <a:cs typeface="Arabic Typesetting" pitchFamily="66" charset="-78"/>
              </a:rPr>
              <a:t>Always remember, if you don’t know the full title, the call number or even the author, the keyword search is the easiest and best way to find what you’re looking for.</a:t>
            </a:r>
            <a:endParaRPr kumimoji="0" lang="en-US" sz="3200" b="0" i="0" u="none" strike="noStrike" cap="none" normalizeH="0" baseline="0" dirty="0" smtClean="0">
              <a:ln>
                <a:noFill/>
              </a:ln>
              <a:solidFill>
                <a:schemeClr val="tx1"/>
              </a:solidFill>
              <a:effectLst/>
              <a:latin typeface="Arabic Typesetting" pitchFamily="66" charset="-78"/>
              <a:cs typeface="Arabic Typesetting" pitchFamily="66" charset="-78"/>
            </a:endParaRPr>
          </a:p>
        </p:txBody>
      </p:sp>
      <p:sp>
        <p:nvSpPr>
          <p:cNvPr id="25603" name="Rectangle 3"/>
          <p:cNvSpPr>
            <a:spLocks noChangeArrowheads="1"/>
          </p:cNvSpPr>
          <p:nvPr/>
        </p:nvSpPr>
        <p:spPr bwMode="auto">
          <a:xfrm>
            <a:off x="1219200" y="4191000"/>
            <a:ext cx="57912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1885950" algn="l"/>
              </a:tabLst>
            </a:pPr>
            <a:r>
              <a:rPr kumimoji="0" lang="en-US" sz="2400" b="0" i="0" u="none" strike="noStrike" cap="none" normalizeH="0" baseline="0" dirty="0" smtClean="0">
                <a:ln>
                  <a:noFill/>
                </a:ln>
                <a:solidFill>
                  <a:schemeClr val="tx1"/>
                </a:solidFill>
                <a:effectLst/>
                <a:latin typeface="Arabic Typesetting" pitchFamily="66" charset="-78"/>
                <a:ea typeface="Calibri" pitchFamily="34" charset="0"/>
                <a:cs typeface="Arabic Typesetting" pitchFamily="66" charset="-78"/>
              </a:rPr>
              <a:t>You are now ready to start browsing the</a:t>
            </a:r>
            <a:endParaRPr kumimoji="0" lang="en-US" sz="2400" b="0" i="0" u="none" strike="noStrike" cap="none" normalizeH="0" baseline="0" dirty="0" smtClean="0">
              <a:ln>
                <a:noFill/>
              </a:ln>
              <a:solidFill>
                <a:srgbClr val="762514"/>
              </a:solidFill>
              <a:effectLst/>
              <a:latin typeface="Arabic Typesetting" pitchFamily="66" charset="-78"/>
              <a:ea typeface="Calibri" pitchFamily="34" charset="0"/>
              <a:cs typeface="Arabic Typesetting" pitchFamily="66" charset="-78"/>
              <a:hlinkClick r:id="rId3"/>
            </a:endParaRPr>
          </a:p>
          <a:p>
            <a:pPr marL="0" marR="0" lvl="0" indent="0" algn="ctr" defTabSz="914400" rtl="0" eaLnBrk="0" fontAlgn="base" latinLnBrk="0" hangingPunct="0">
              <a:lnSpc>
                <a:spcPct val="100000"/>
              </a:lnSpc>
              <a:spcBef>
                <a:spcPct val="0"/>
              </a:spcBef>
              <a:spcAft>
                <a:spcPct val="0"/>
              </a:spcAft>
              <a:buClrTx/>
              <a:buSzTx/>
              <a:buFontTx/>
              <a:buNone/>
              <a:tabLst>
                <a:tab pos="1885950" algn="l"/>
              </a:tabLst>
            </a:pPr>
            <a:r>
              <a:rPr kumimoji="0" lang="en-US" sz="2400" b="0" i="0" u="none" strike="noStrike" cap="none" normalizeH="0" baseline="0" dirty="0" smtClean="0">
                <a:ln>
                  <a:noFill/>
                </a:ln>
                <a:solidFill>
                  <a:srgbClr val="762514"/>
                </a:solidFill>
                <a:effectLst/>
                <a:latin typeface="Georgia" pitchFamily="18" charset="0"/>
                <a:ea typeface="Calibri" pitchFamily="34" charset="0"/>
                <a:cs typeface="Arial" pitchFamily="34" charset="0"/>
                <a:hlinkClick r:id="rId3"/>
              </a:rPr>
              <a:t>Albuquerque/Bernalillo County </a:t>
            </a:r>
          </a:p>
          <a:p>
            <a:pPr marL="0" marR="0" lvl="0" indent="0" algn="ctr" defTabSz="914400" rtl="0" eaLnBrk="0" fontAlgn="base" latinLnBrk="0" hangingPunct="0">
              <a:lnSpc>
                <a:spcPct val="100000"/>
              </a:lnSpc>
              <a:spcBef>
                <a:spcPct val="0"/>
              </a:spcBef>
              <a:spcAft>
                <a:spcPct val="0"/>
              </a:spcAft>
              <a:buClrTx/>
              <a:buSzTx/>
              <a:buFontTx/>
              <a:buNone/>
              <a:tabLst>
                <a:tab pos="1885950" algn="l"/>
              </a:tabLst>
            </a:pPr>
            <a:r>
              <a:rPr kumimoji="0" lang="en-US" sz="2400" b="0" i="0" u="none" strike="noStrike" cap="none" normalizeH="0" baseline="0" dirty="0" smtClean="0">
                <a:ln>
                  <a:noFill/>
                </a:ln>
                <a:solidFill>
                  <a:srgbClr val="762514"/>
                </a:solidFill>
                <a:effectLst/>
                <a:latin typeface="Georgia" pitchFamily="18" charset="0"/>
                <a:ea typeface="Calibri" pitchFamily="34" charset="0"/>
                <a:cs typeface="Arial" pitchFamily="34" charset="0"/>
                <a:hlinkClick r:id="rId3"/>
              </a:rPr>
              <a:t>Library System</a:t>
            </a:r>
            <a:r>
              <a:rPr kumimoji="0" lang="en-US" sz="2400" b="0" i="0" u="none" strike="noStrike" cap="none" normalizeH="0" baseline="0" dirty="0" smtClean="0">
                <a:ln>
                  <a:noFill/>
                </a:ln>
                <a:solidFill>
                  <a:schemeClr val="tx1"/>
                </a:solidFill>
                <a:effectLst/>
                <a:latin typeface="Arial" pitchFamily="34" charset="0"/>
                <a:hlinkClick r:id="rId3"/>
              </a:rPr>
              <a:t> </a:t>
            </a:r>
            <a:endParaRPr kumimoji="0" lang="en-US" sz="2400" b="0" i="0" u="none" strike="noStrike" cap="none" normalizeH="0" baseline="0" dirty="0" smtClean="0">
              <a:ln>
                <a:noFill/>
              </a:ln>
              <a:solidFill>
                <a:schemeClr val="tx1"/>
              </a:solidFill>
              <a:effectLst/>
              <a:latin typeface="Arial" pitchFamily="34" charset="0"/>
            </a:endParaRPr>
          </a:p>
        </p:txBody>
      </p:sp>
      <p:pic>
        <p:nvPicPr>
          <p:cNvPr id="4" name="Recorded Sound">
            <a:hlinkClick r:id="" action="ppaction://media"/>
          </p:cNvPr>
          <p:cNvPicPr>
            <a:picLocks noRot="1" noChangeAspect="1"/>
          </p:cNvPicPr>
          <p:nvPr>
            <a:wavAudioFile r:embed="rId1" name="Recorded Sound"/>
          </p:nvPr>
        </p:nvPicPr>
        <p:blipFill>
          <a:blip r:embed="rId4"/>
          <a:stretch>
            <a:fillRect/>
          </a:stretch>
        </p:blipFill>
        <p:spPr>
          <a:xfrm>
            <a:off x="7543800" y="32004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015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theme/theme1.xml><?xml version="1.0" encoding="utf-8"?>
<a:theme xmlns:a="http://schemas.openxmlformats.org/drawingml/2006/main" name="Stack of books design 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Stack of books design template</Template>
  <TotalTime>198</TotalTime>
  <Words>532</Words>
  <Application>Microsoft Office PowerPoint</Application>
  <PresentationFormat>On-screen Show (4:3)</PresentationFormat>
  <Paragraphs>47</Paragraphs>
  <Slides>8</Slides>
  <Notes>2</Notes>
  <HiddenSlides>0</HiddenSlides>
  <MMClips>8</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Stack of books design template</vt:lpstr>
      <vt:lpstr>Conducting a Search in the Albuquerque Public Library Catalog </vt:lpstr>
      <vt:lpstr>Slide 2</vt:lpstr>
      <vt:lpstr>Slide 3</vt:lpstr>
      <vt:lpstr>Slide 4</vt:lpstr>
      <vt:lpstr>Conducting your search </vt:lpstr>
      <vt:lpstr>When you want to find something in the catalog, you can search for it by several different methods. The catalog will also let you limit the search. The screenshots below show you the different types of searches you can do and the different limiters you can add to your search. </vt:lpstr>
      <vt:lpstr>Useful things to remember when searching </vt:lpstr>
      <vt:lpstr>Slide 8</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Conducting a Search in the Albuquerque Public Library Catalog</dc:title>
  <dc:creator>Missy</dc:creator>
  <cp:lastModifiedBy>Oklahoma State University</cp:lastModifiedBy>
  <cp:revision>28</cp:revision>
  <dcterms:created xsi:type="dcterms:W3CDTF">2009-03-03T02:29:12Z</dcterms:created>
  <dcterms:modified xsi:type="dcterms:W3CDTF">2009-03-04T00:36:08Z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TC011594401033</vt:lpwstr>
  </property>
</Properties>
</file>